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71" r:id="rId4"/>
    <p:sldId id="258" r:id="rId5"/>
    <p:sldId id="259" r:id="rId6"/>
    <p:sldId id="260" r:id="rId7"/>
    <p:sldId id="274" r:id="rId8"/>
    <p:sldId id="272" r:id="rId9"/>
    <p:sldId id="261" r:id="rId10"/>
    <p:sldId id="262" r:id="rId11"/>
    <p:sldId id="275" r:id="rId12"/>
    <p:sldId id="276" r:id="rId13"/>
    <p:sldId id="280" r:id="rId14"/>
    <p:sldId id="277" r:id="rId15"/>
    <p:sldId id="265" r:id="rId16"/>
    <p:sldId id="266" r:id="rId17"/>
    <p:sldId id="281" r:id="rId18"/>
    <p:sldId id="270" r:id="rId19"/>
    <p:sldId id="279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Profession</a:t>
            </a:r>
            <a:endParaRPr lang="en-US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2.36592953086513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905070168355277E-2"/>
                  <c:y val="-3.45822141766383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810140336710478E-2"/>
                  <c:y val="1.383288567065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8072815757598747E-2"/>
                  <c:y val="6.91644283532766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15084502805921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08660555331250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Feuil1!$A$2:$A$7</c:f>
              <c:strCache>
                <c:ptCount val="6"/>
                <c:pt idx="0">
                  <c:v>Agent banque</c:v>
                </c:pt>
                <c:pt idx="1">
                  <c:v>Comptable</c:v>
                </c:pt>
                <c:pt idx="2">
                  <c:v>Etudiant</c:v>
                </c:pt>
                <c:pt idx="3">
                  <c:v>Enseignant</c:v>
                </c:pt>
                <c:pt idx="4">
                  <c:v>Femme foyer</c:v>
                </c:pt>
                <c:pt idx="5">
                  <c:v>Paysan</c:v>
                </c:pt>
              </c:strCache>
            </c:strRef>
          </c:cat>
          <c:val>
            <c:numRef>
              <c:f>Feuil1!$B$2:$B$7</c:f>
              <c:numCache>
                <c:formatCode>0.00%</c:formatCode>
                <c:ptCount val="6"/>
                <c:pt idx="0">
                  <c:v>7.0999999999999994E-2</c:v>
                </c:pt>
                <c:pt idx="1">
                  <c:v>3.5000000000000003E-2</c:v>
                </c:pt>
                <c:pt idx="2">
                  <c:v>0.154</c:v>
                </c:pt>
                <c:pt idx="3">
                  <c:v>0.13100000000000001</c:v>
                </c:pt>
                <c:pt idx="4">
                  <c:v>0.32500000000000001</c:v>
                </c:pt>
                <c:pt idx="5">
                  <c:v>8.3000000000000004E-2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0784512"/>
        <c:axId val="30790400"/>
        <c:axId val="0"/>
      </c:bar3DChart>
      <c:catAx>
        <c:axId val="3078451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fr-FR"/>
          </a:p>
        </c:txPr>
        <c:crossAx val="30790400"/>
        <c:crosses val="autoZero"/>
        <c:auto val="1"/>
        <c:lblAlgn val="ctr"/>
        <c:lblOffset val="100"/>
        <c:noMultiLvlLbl val="0"/>
      </c:catAx>
      <c:valAx>
        <c:axId val="30790400"/>
        <c:scaling>
          <c:orientation val="minMax"/>
        </c:scaling>
        <c:delete val="1"/>
        <c:axPos val="b"/>
        <c:majorGridlines/>
        <c:numFmt formatCode="0.00%" sourceLinked="1"/>
        <c:majorTickMark val="out"/>
        <c:minorTickMark val="none"/>
        <c:tickLblPos val="nextTo"/>
        <c:crossAx val="307845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4092323075213867E-3"/>
                  <c:y val="-6.5706206935612813E-2"/>
                </c:manualLayout>
              </c:layout>
              <c:spPr/>
              <c:txPr>
                <a:bodyPr/>
                <a:lstStyle/>
                <a:p>
                  <a:pPr>
                    <a:defRPr sz="2400" b="1"/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8184646150427735E-3"/>
                  <c:y val="-8.9913756859259661E-2"/>
                </c:manualLayout>
              </c:layout>
              <c:spPr/>
              <c:txPr>
                <a:bodyPr/>
                <a:lstStyle/>
                <a:p>
                  <a:pPr>
                    <a:defRPr sz="2400" b="1"/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636929230085464E-2"/>
                  <c:y val="-7.6080871188604321E-2"/>
                </c:manualLayout>
              </c:layout>
              <c:spPr/>
              <c:txPr>
                <a:bodyPr/>
                <a:lstStyle/>
                <a:p>
                  <a:pPr>
                    <a:defRPr sz="2400" b="1"/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Feuil1!$A$2:$A$4</c:f>
              <c:strCache>
                <c:ptCount val="3"/>
                <c:pt idx="0">
                  <c:v>Gastro-entero</c:v>
                </c:pt>
                <c:pt idx="1">
                  <c:v>Médecine</c:v>
                </c:pt>
                <c:pt idx="2">
                  <c:v>Cardiologie</c:v>
                </c:pt>
              </c:strCache>
            </c:strRef>
          </c:cat>
          <c:val>
            <c:numRef>
              <c:f>Feuil1!$B$2:$B$4</c:f>
              <c:numCache>
                <c:formatCode>0.00%</c:formatCode>
                <c:ptCount val="3"/>
                <c:pt idx="0">
                  <c:v>0.94040000000000001</c:v>
                </c:pt>
                <c:pt idx="1">
                  <c:v>0.73799999999999999</c:v>
                </c:pt>
                <c:pt idx="2">
                  <c:v>5.8999999999999997E-2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9949056"/>
        <c:axId val="59950592"/>
        <c:axId val="0"/>
      </c:bar3DChart>
      <c:catAx>
        <c:axId val="599490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fr-FR"/>
          </a:p>
        </c:txPr>
        <c:crossAx val="59950592"/>
        <c:crosses val="autoZero"/>
        <c:auto val="1"/>
        <c:lblAlgn val="ctr"/>
        <c:lblOffset val="100"/>
        <c:noMultiLvlLbl val="0"/>
      </c:catAx>
      <c:valAx>
        <c:axId val="59950592"/>
        <c:scaling>
          <c:orientation val="minMax"/>
        </c:scaling>
        <c:delete val="1"/>
        <c:axPos val="l"/>
        <c:majorGridlines/>
        <c:numFmt formatCode="0.00%" sourceLinked="1"/>
        <c:majorTickMark val="out"/>
        <c:minorTickMark val="none"/>
        <c:tickLblPos val="nextTo"/>
        <c:crossAx val="599490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Faim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6363894098402202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</c:f>
              <c:strCache>
                <c:ptCount val="1"/>
                <c:pt idx="0">
                  <c:v>Epigastralgie</c:v>
                </c:pt>
              </c:strCache>
            </c:strRef>
          </c:cat>
          <c:val>
            <c:numRef>
              <c:f>Feuil1!$B$2</c:f>
              <c:numCache>
                <c:formatCode>0.00%</c:formatCode>
                <c:ptCount val="1"/>
                <c:pt idx="0">
                  <c:v>0.89200000000000002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Stress travail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67479528688305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</c:f>
              <c:strCache>
                <c:ptCount val="1"/>
                <c:pt idx="0">
                  <c:v>Epigastralgie</c:v>
                </c:pt>
              </c:strCache>
            </c:strRef>
          </c:cat>
          <c:val>
            <c:numRef>
              <c:f>Feuil1!$C$2</c:f>
              <c:numCache>
                <c:formatCode>0.00%</c:formatCode>
                <c:ptCount val="1"/>
                <c:pt idx="0">
                  <c:v>0.19040000000000001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Stress famille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9583333333333331E-2"/>
                  <c:y val="-7.6318813128278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</c:f>
              <c:strCache>
                <c:ptCount val="1"/>
                <c:pt idx="0">
                  <c:v>Epigastralgie</c:v>
                </c:pt>
              </c:strCache>
            </c:strRef>
          </c:cat>
          <c:val>
            <c:numRef>
              <c:f>Feuil1!$D$2</c:f>
              <c:numCache>
                <c:formatCode>0.00%</c:formatCode>
                <c:ptCount val="1"/>
                <c:pt idx="0">
                  <c:v>0.26100000000000001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Effort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583333333333333E-2"/>
                  <c:y val="3.81594065641390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</c:f>
              <c:strCache>
                <c:ptCount val="1"/>
                <c:pt idx="0">
                  <c:v>Epigastralgie</c:v>
                </c:pt>
              </c:strCache>
            </c:strRef>
          </c:cat>
          <c:val>
            <c:numRef>
              <c:f>Feuil1!$E$2</c:f>
              <c:numCache>
                <c:formatCode>0.00%</c:formatCode>
                <c:ptCount val="1"/>
                <c:pt idx="0">
                  <c:v>8.43E-2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8535296"/>
        <c:axId val="98536832"/>
        <c:axId val="0"/>
      </c:bar3DChart>
      <c:catAx>
        <c:axId val="9853529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fr-FR"/>
          </a:p>
        </c:txPr>
        <c:crossAx val="98536832"/>
        <c:crosses val="autoZero"/>
        <c:auto val="1"/>
        <c:lblAlgn val="ctr"/>
        <c:lblOffset val="100"/>
        <c:noMultiLvlLbl val="0"/>
      </c:catAx>
      <c:valAx>
        <c:axId val="98536832"/>
        <c:scaling>
          <c:orientation val="minMax"/>
        </c:scaling>
        <c:delete val="1"/>
        <c:axPos val="b"/>
        <c:majorGridlines/>
        <c:numFmt formatCode="0.00%" sourceLinked="1"/>
        <c:majorTickMark val="out"/>
        <c:minorTickMark val="none"/>
        <c:tickLblPos val="nextTo"/>
        <c:crossAx val="985352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437987020304651"/>
          <c:y val="8.6848105130066494E-2"/>
          <c:w val="0.25687007874015749"/>
          <c:h val="0.47506496062992126"/>
        </c:manualLayout>
      </c:layout>
      <c:overlay val="0"/>
      <c:txPr>
        <a:bodyPr/>
        <a:lstStyle/>
        <a:p>
          <a:pPr>
            <a:defRPr b="1"/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7083333333333334E-2"/>
          <c:y val="0.14489074803149607"/>
          <c:w val="0.70536942257217849"/>
          <c:h val="0.82073425196850391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ECG</c:v>
                </c:pt>
              </c:strCache>
            </c:strRef>
          </c:tx>
          <c:explosion val="25"/>
          <c:dPt>
            <c:idx val="0"/>
            <c:bubble3D val="0"/>
            <c:explosion val="9"/>
          </c:dPt>
          <c:dPt>
            <c:idx val="1"/>
            <c:bubble3D val="0"/>
            <c:explosion val="17"/>
          </c:dPt>
          <c:dLbls>
            <c:dLbl>
              <c:idx val="0"/>
              <c:layout>
                <c:manualLayout>
                  <c:x val="-0.2244567877522444"/>
                  <c:y val="0.252450295275590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5633004132564235E-2"/>
                  <c:y val="0.215441437007874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Feuil1!$A$2:$A$6</c:f>
              <c:strCache>
                <c:ptCount val="5"/>
                <c:pt idx="0">
                  <c:v>Normal</c:v>
                </c:pt>
                <c:pt idx="1">
                  <c:v>Tachycardie</c:v>
                </c:pt>
                <c:pt idx="2">
                  <c:v>ESV</c:v>
                </c:pt>
                <c:pt idx="3">
                  <c:v>ESA</c:v>
                </c:pt>
                <c:pt idx="4">
                  <c:v>ST+</c:v>
                </c:pt>
              </c:strCache>
            </c:strRef>
          </c:cat>
          <c:val>
            <c:numRef>
              <c:f>Feuil1!$B$2:$B$6</c:f>
              <c:numCache>
                <c:formatCode>0.00%</c:formatCode>
                <c:ptCount val="5"/>
                <c:pt idx="0">
                  <c:v>0.54700000000000004</c:v>
                </c:pt>
                <c:pt idx="1">
                  <c:v>0.39200000000000002</c:v>
                </c:pt>
                <c:pt idx="2">
                  <c:v>2.3E-2</c:v>
                </c:pt>
                <c:pt idx="3">
                  <c:v>1.0999999999999999E-2</c:v>
                </c:pt>
                <c:pt idx="4">
                  <c:v>2.3E-2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6507766370716412"/>
          <c:y val="0.16029527559055118"/>
          <c:w val="0.22311943544339874"/>
          <c:h val="0.61179995078740157"/>
        </c:manualLayout>
      </c:layout>
      <c:overlay val="0"/>
      <c:txPr>
        <a:bodyPr/>
        <a:lstStyle/>
        <a:p>
          <a:pPr>
            <a:defRPr b="1"/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ETT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0"/>
                  <c:y val="-4.8991470083570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508450280592131E-3"/>
                  <c:y val="-6.20558621058565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779412043648345E-2"/>
                  <c:y val="-3.10881095516136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2499830642123774E-3"/>
                  <c:y val="-3.5080464310549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Feuil1!$A$2:$A$5</c:f>
              <c:strCache>
                <c:ptCount val="4"/>
                <c:pt idx="0">
                  <c:v>Péricardite</c:v>
                </c:pt>
                <c:pt idx="1">
                  <c:v>HVG</c:v>
                </c:pt>
                <c:pt idx="2">
                  <c:v>Normale</c:v>
                </c:pt>
                <c:pt idx="3">
                  <c:v>IDM post</c:v>
                </c:pt>
              </c:strCache>
            </c:strRef>
          </c:cat>
          <c:val>
            <c:numRef>
              <c:f>Feuil1!$B$2:$B$5</c:f>
              <c:numCache>
                <c:formatCode>0.00%</c:formatCode>
                <c:ptCount val="4"/>
                <c:pt idx="0">
                  <c:v>1.1900000000000001E-2</c:v>
                </c:pt>
                <c:pt idx="1">
                  <c:v>7.1400000000000005E-2</c:v>
                </c:pt>
                <c:pt idx="2">
                  <c:v>0.58330000000000004</c:v>
                </c:pt>
                <c:pt idx="3">
                  <c:v>2.3800000000000002E-2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7750784"/>
        <c:axId val="117756672"/>
        <c:axId val="0"/>
      </c:bar3DChart>
      <c:catAx>
        <c:axId val="1177507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fr-FR"/>
          </a:p>
        </c:txPr>
        <c:crossAx val="117756672"/>
        <c:crosses val="autoZero"/>
        <c:auto val="1"/>
        <c:lblAlgn val="ctr"/>
        <c:lblOffset val="100"/>
        <c:noMultiLvlLbl val="0"/>
      </c:catAx>
      <c:valAx>
        <c:axId val="117756672"/>
        <c:scaling>
          <c:orientation val="minMax"/>
        </c:scaling>
        <c:delete val="1"/>
        <c:axPos val="l"/>
        <c:majorGridlines/>
        <c:numFmt formatCode="0.00%" sourceLinked="1"/>
        <c:majorTickMark val="out"/>
        <c:minorTickMark val="none"/>
        <c:tickLblPos val="nextTo"/>
        <c:crossAx val="1177507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9B651-D73F-4F12-9888-1B1941406D16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2EC4B-3E2A-4986-AC64-CEC5A62F61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84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LA DOULEUR EPIGASTRIQUE EST UN MOTIF DE CONSULTATION TRES FREQUENT EN GASTROENTEROLOGIE AVEC UN PROFIL EPIDEMIOLOGIQUE TRES VARIE…..</a:t>
            </a:r>
          </a:p>
          <a:p>
            <a:r>
              <a:rPr lang="fr-FR" dirty="0" smtClean="0"/>
              <a:t>TOUTE FOIS , CETTE DOULEUR EST –</a:t>
            </a:r>
            <a:r>
              <a:rPr lang="fr-FR" baseline="0" dirty="0" smtClean="0"/>
              <a:t> ELLE EXCLUSIVEMENT L’EXPRESSION CLINIQUE D’UNE PATHOLOGIE DIGESTIVE?</a:t>
            </a:r>
          </a:p>
          <a:p>
            <a:r>
              <a:rPr lang="fr-FR" baseline="0" dirty="0" smtClean="0"/>
              <a:t>NOUS AVONS ESSAYE DE TROUVER LA REPONSE A CETTE QUESTION EN REALISANT CETTE ETUDE AVEC  L’OBJECTIF DE: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2EC4B-3E2A-4986-AC64-CEC5A62F613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7524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LES FEMMES AU FOYER ETAIENT LES PLUS REPRESENTEES,</a:t>
            </a:r>
            <a:r>
              <a:rPr lang="fr-FR" baseline="0" dirty="0" smtClean="0"/>
              <a:t> SUIVIES D’ETUDIANTS ET D’ENSEIGNANTS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2EC4B-3E2A-4986-AC64-CEC5A62F6132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663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94,04%  des patients avaient déjà fait une consultation en gastro-entérologie avant de consulter en cardiologie,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73,8% des patients avait fait au moins une consultation en médecine générale avant de consulter en cardiologie.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Seulement</a:t>
            </a:r>
            <a:r>
              <a:rPr lang="fr-FR" baseline="0" dirty="0" smtClean="0"/>
              <a:t> </a:t>
            </a:r>
            <a:r>
              <a:rPr lang="fr-FR" dirty="0" smtClean="0"/>
              <a:t>5,9% avait consulté directement en cardiologie.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2EC4B-3E2A-4986-AC64-CEC5A62F6132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411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L’</a:t>
            </a:r>
            <a:r>
              <a:rPr lang="fr-FR" dirty="0" err="1" smtClean="0"/>
              <a:t>épigastralgie</a:t>
            </a:r>
            <a:r>
              <a:rPr lang="fr-FR" dirty="0" smtClean="0"/>
              <a:t> était réveillée par la faim dans plus de 89%</a:t>
            </a:r>
          </a:p>
          <a:p>
            <a:r>
              <a:rPr lang="fr-FR" dirty="0" smtClean="0"/>
              <a:t>Elle était associée au stress dans plus de 45%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2EC4B-3E2A-4986-AC64-CEC5A62F6132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774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L’ECG ÉTAIT NORMAL </a:t>
            </a:r>
            <a:r>
              <a:rPr lang="fr-FR" baseline="0" dirty="0" smtClean="0"/>
              <a:t> CHEZ </a:t>
            </a:r>
            <a:r>
              <a:rPr lang="fr-FR" dirty="0" smtClean="0"/>
              <a:t>54,7%</a:t>
            </a:r>
            <a:r>
              <a:rPr lang="fr-FR" baseline="0" dirty="0" smtClean="0"/>
              <a:t> DES PATIENTS</a:t>
            </a:r>
          </a:p>
          <a:p>
            <a:r>
              <a:rPr lang="fr-FR" dirty="0" smtClean="0"/>
              <a:t>CEPENDANT IL ÉTAIT PATHOLOGIQUE DANS PLUS DE 6% SURTOUT ASSOCIÉ À UN SYNDROME CORONARIEN AIGU DANS 2,3%.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2EC4B-3E2A-4986-AC64-CEC5A62F6132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1517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L’HVG</a:t>
            </a:r>
            <a:r>
              <a:rPr lang="fr-FR" baseline="0" dirty="0" smtClean="0"/>
              <a:t> et la péricardite aiguë ont été retrouvées dans respectivement 7% et 1,1% et l’IDM postérieur dans plus de 2% à l</a:t>
            </a:r>
            <a:r>
              <a:rPr lang="fr-FR" dirty="0" smtClean="0"/>
              <a:t>’échocardiographie</a:t>
            </a:r>
            <a:r>
              <a:rPr lang="fr-FR" baseline="0" dirty="0" smtClean="0"/>
              <a:t> doppler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2EC4B-3E2A-4986-AC64-CEC5A62F6132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144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2FD6-AC85-432A-BD95-A57686331059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5131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386A-9339-4195-8B7F-FCB60A35DB2F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9663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E8F8-924C-4F70-A3FD-129C9F7B6E82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563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A3F7-A8EB-437A-829F-DF5F25B9C1A0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211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4C47-3749-4664-8E1E-A605B02A2427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61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1459-9F7A-44D6-94B8-7CFA3A37A596}" type="datetime1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9494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A3B7-573D-47C7-9396-B107514C7274}" type="datetime1">
              <a:rPr lang="fr-FR" smtClean="0"/>
              <a:t>28/10/2021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192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23F16-8B10-4E32-A014-DA1A4DB8C43D}" type="datetime1">
              <a:rPr lang="fr-FR" smtClean="0"/>
              <a:t>28/10/2021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32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4E228-ED80-4229-B814-4A53810E3A5C}" type="datetime1">
              <a:rPr lang="fr-FR" smtClean="0"/>
              <a:t>28/10/2021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05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B83B-85C1-43B1-A751-F9398DBE08CC}" type="datetime1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6619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E85B9-6534-413E-B717-23AE56076040}" type="datetime1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96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7241B-252E-40EF-AB54-13470FF11EBC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5D5F0-F9C2-45BC-AFFD-C47D94660B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9275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solidFill>
            <a:schemeClr val="tx2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>
                <a:solidFill>
                  <a:schemeClr val="bg1"/>
                </a:solidFill>
              </a:rPr>
              <a:t>Épidémiologie </a:t>
            </a:r>
            <a:r>
              <a:rPr lang="fr-FR" sz="3200" b="1" dirty="0">
                <a:solidFill>
                  <a:schemeClr val="bg1"/>
                </a:solidFill>
              </a:rPr>
              <a:t>des douleurs épigastriques en consultation cardiologique à la clinique d’imagerie la </a:t>
            </a:r>
            <a:r>
              <a:rPr lang="fr-FR" sz="3200" b="1" dirty="0" smtClean="0">
                <a:solidFill>
                  <a:schemeClr val="bg1"/>
                </a:solidFill>
              </a:rPr>
              <a:t>Rosette </a:t>
            </a:r>
            <a:r>
              <a:rPr lang="fr-FR" sz="3200" b="1" dirty="0">
                <a:solidFill>
                  <a:schemeClr val="bg1"/>
                </a:solidFill>
              </a:rPr>
              <a:t>de Bamako</a:t>
            </a:r>
            <a:r>
              <a:rPr lang="fr-FR" sz="3200" dirty="0">
                <a:solidFill>
                  <a:schemeClr val="bg1"/>
                </a:solidFill>
              </a:rPr>
              <a:t/>
            </a:r>
            <a:br>
              <a:rPr lang="fr-FR" sz="3200" dirty="0">
                <a:solidFill>
                  <a:schemeClr val="bg1"/>
                </a:solidFill>
              </a:rPr>
            </a:b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en-US" sz="2000" b="1" u="sng" dirty="0">
                <a:solidFill>
                  <a:schemeClr val="bg1"/>
                </a:solidFill>
              </a:rPr>
              <a:t>SANGARE </a:t>
            </a:r>
            <a:r>
              <a:rPr lang="en-US" sz="2000" b="1" u="sng" dirty="0" smtClean="0">
                <a:solidFill>
                  <a:schemeClr val="bg1"/>
                </a:solidFill>
              </a:rPr>
              <a:t>I</a:t>
            </a:r>
            <a:r>
              <a:rPr lang="en-US" sz="2000" b="1" dirty="0" smtClean="0">
                <a:solidFill>
                  <a:schemeClr val="bg1"/>
                </a:solidFill>
              </a:rPr>
              <a:t>,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BA </a:t>
            </a:r>
            <a:r>
              <a:rPr lang="en-US" sz="2000" dirty="0" smtClean="0">
                <a:solidFill>
                  <a:schemeClr val="bg1"/>
                </a:solidFill>
              </a:rPr>
              <a:t>H.O, </a:t>
            </a:r>
            <a:r>
              <a:rPr lang="en-US" sz="2000" dirty="0">
                <a:solidFill>
                  <a:schemeClr val="bg1"/>
                </a:solidFill>
              </a:rPr>
              <a:t>CAMARA </a:t>
            </a:r>
            <a:r>
              <a:rPr lang="en-US" sz="2000" dirty="0" smtClean="0">
                <a:solidFill>
                  <a:schemeClr val="bg1"/>
                </a:solidFill>
              </a:rPr>
              <a:t>Y, </a:t>
            </a:r>
            <a:r>
              <a:rPr lang="en-US" sz="2000" dirty="0">
                <a:solidFill>
                  <a:schemeClr val="bg1"/>
                </a:solidFill>
              </a:rPr>
              <a:t>SITA L B A </a:t>
            </a:r>
            <a:r>
              <a:rPr lang="en-US" sz="2000" dirty="0" smtClean="0">
                <a:solidFill>
                  <a:schemeClr val="bg1"/>
                </a:solidFill>
              </a:rPr>
              <a:t>C, </a:t>
            </a:r>
            <a:r>
              <a:rPr lang="en-US" sz="2000" dirty="0">
                <a:solidFill>
                  <a:schemeClr val="bg1"/>
                </a:solidFill>
              </a:rPr>
              <a:t>KONATE </a:t>
            </a:r>
            <a:r>
              <a:rPr lang="en-US" sz="2000" dirty="0" smtClean="0">
                <a:solidFill>
                  <a:schemeClr val="bg1"/>
                </a:solidFill>
              </a:rPr>
              <a:t>M, </a:t>
            </a:r>
            <a:r>
              <a:rPr lang="en-US" sz="2000" dirty="0">
                <a:solidFill>
                  <a:schemeClr val="bg1"/>
                </a:solidFill>
              </a:rPr>
              <a:t>THIAM </a:t>
            </a:r>
            <a:r>
              <a:rPr lang="en-US" sz="2000" dirty="0" smtClean="0">
                <a:solidFill>
                  <a:schemeClr val="bg1"/>
                </a:solidFill>
              </a:rPr>
              <a:t>C, </a:t>
            </a:r>
            <a:r>
              <a:rPr lang="en-US" sz="2000" dirty="0">
                <a:solidFill>
                  <a:schemeClr val="bg1"/>
                </a:solidFill>
              </a:rPr>
              <a:t>SIDIBE </a:t>
            </a:r>
            <a:r>
              <a:rPr lang="en-US" sz="2000" dirty="0" smtClean="0">
                <a:solidFill>
                  <a:schemeClr val="bg1"/>
                </a:solidFill>
              </a:rPr>
              <a:t>N, </a:t>
            </a:r>
            <a:r>
              <a:rPr lang="en-US" sz="2000" dirty="0">
                <a:solidFill>
                  <a:schemeClr val="bg1"/>
                </a:solidFill>
              </a:rPr>
              <a:t>GUISSE </a:t>
            </a:r>
            <a:r>
              <a:rPr lang="en-US" sz="2000" dirty="0" smtClean="0">
                <a:solidFill>
                  <a:schemeClr val="bg1"/>
                </a:solidFill>
              </a:rPr>
              <a:t>A, </a:t>
            </a:r>
            <a:r>
              <a:rPr lang="en-US" sz="2000" dirty="0">
                <a:solidFill>
                  <a:schemeClr val="bg1"/>
                </a:solidFill>
              </a:rPr>
              <a:t>COULIBALY </a:t>
            </a:r>
            <a:r>
              <a:rPr lang="en-US" sz="2000" dirty="0" smtClean="0">
                <a:solidFill>
                  <a:schemeClr val="bg1"/>
                </a:solidFill>
              </a:rPr>
              <a:t>S, </a:t>
            </a:r>
            <a:r>
              <a:rPr lang="en-US" sz="2000" dirty="0">
                <a:solidFill>
                  <a:schemeClr val="bg1"/>
                </a:solidFill>
              </a:rPr>
              <a:t>DIALL </a:t>
            </a:r>
            <a:r>
              <a:rPr lang="en-US" sz="2000" dirty="0" smtClean="0">
                <a:solidFill>
                  <a:schemeClr val="bg1"/>
                </a:solidFill>
              </a:rPr>
              <a:t>I, </a:t>
            </a:r>
            <a:r>
              <a:rPr lang="en-US" sz="2000" dirty="0">
                <a:solidFill>
                  <a:schemeClr val="bg1"/>
                </a:solidFill>
              </a:rPr>
              <a:t>MENTA </a:t>
            </a:r>
            <a:r>
              <a:rPr lang="en-US" sz="2000" dirty="0" smtClean="0">
                <a:solidFill>
                  <a:schemeClr val="bg1"/>
                </a:solidFill>
              </a:rPr>
              <a:t>I</a:t>
            </a:r>
            <a:endParaRPr lang="fr-FR" sz="2000" dirty="0">
              <a:solidFill>
                <a:schemeClr val="bg1"/>
              </a:solidFill>
            </a:endParaRPr>
          </a:p>
          <a:p>
            <a:endParaRPr lang="fr-FR" sz="2000" dirty="0" smtClean="0">
              <a:solidFill>
                <a:schemeClr val="bg1"/>
              </a:solidFill>
            </a:endParaRPr>
          </a:p>
          <a:p>
            <a:r>
              <a:rPr lang="fr-FR" sz="2000" dirty="0" smtClean="0">
                <a:solidFill>
                  <a:schemeClr val="bg1"/>
                </a:solidFill>
              </a:rPr>
              <a:t>7</a:t>
            </a:r>
            <a:r>
              <a:rPr lang="fr-FR" sz="2000" baseline="30000" dirty="0" smtClean="0">
                <a:solidFill>
                  <a:schemeClr val="bg1"/>
                </a:solidFill>
              </a:rPr>
              <a:t>èmes</a:t>
            </a:r>
            <a:r>
              <a:rPr lang="fr-FR" sz="2000" dirty="0" smtClean="0">
                <a:solidFill>
                  <a:schemeClr val="bg1"/>
                </a:solidFill>
              </a:rPr>
              <a:t> Journées scientifiques SOCARB à Bobo Dioulasso</a:t>
            </a:r>
          </a:p>
          <a:p>
            <a:r>
              <a:rPr lang="fr-FR" sz="2000" dirty="0" smtClean="0">
                <a:solidFill>
                  <a:schemeClr val="bg1"/>
                </a:solidFill>
              </a:rPr>
              <a:t>27-28-29 Octobre 2021</a:t>
            </a:r>
            <a:endParaRPr lang="fr-FR" sz="2000" dirty="0">
              <a:solidFill>
                <a:schemeClr val="bg1"/>
              </a:solidFill>
            </a:endParaRPr>
          </a:p>
        </p:txBody>
      </p:sp>
      <p:pic>
        <p:nvPicPr>
          <p:cNvPr id="4" name="Image 3" descr="DSCI01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12227" y="188640"/>
            <a:ext cx="1920213" cy="1440160"/>
          </a:xfrm>
          <a:prstGeom prst="rect">
            <a:avLst/>
          </a:prstGeom>
        </p:spPr>
      </p:pic>
      <p:pic>
        <p:nvPicPr>
          <p:cNvPr id="5" name="Picture 2" descr="E:\IMG-20200203-WA0026 (3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8640"/>
            <a:ext cx="1740762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961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7544" y="1663675"/>
            <a:ext cx="3384376" cy="57606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b="1" dirty="0" smtClean="0"/>
              <a:t>RESULTATS 1/7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/>
              <a:t>84</a:t>
            </a:r>
            <a:r>
              <a:rPr lang="fr-FR" dirty="0" smtClean="0"/>
              <a:t> </a:t>
            </a:r>
            <a:r>
              <a:rPr lang="fr-FR" dirty="0"/>
              <a:t>patients </a:t>
            </a:r>
            <a:r>
              <a:rPr lang="fr-FR" dirty="0" smtClean="0"/>
              <a:t>colligés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91,7</a:t>
            </a:r>
            <a:r>
              <a:rPr lang="fr-FR" b="1" dirty="0"/>
              <a:t>%</a:t>
            </a:r>
            <a:r>
              <a:rPr lang="fr-FR" dirty="0"/>
              <a:t> </a:t>
            </a:r>
            <a:r>
              <a:rPr lang="fr-FR" dirty="0" smtClean="0"/>
              <a:t>zone urbaine</a:t>
            </a:r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Âge moyen: </a:t>
            </a:r>
            <a:r>
              <a:rPr lang="fr-FR" b="1" dirty="0" smtClean="0"/>
              <a:t>44ans</a:t>
            </a:r>
            <a:r>
              <a:rPr lang="fr-FR" dirty="0" smtClean="0"/>
              <a:t>      Extrêmes:</a:t>
            </a:r>
            <a:r>
              <a:rPr lang="fr-FR" dirty="0"/>
              <a:t> </a:t>
            </a:r>
            <a:r>
              <a:rPr lang="fr-FR" b="1" dirty="0" smtClean="0"/>
              <a:t>16  et 72ans </a:t>
            </a:r>
          </a:p>
          <a:p>
            <a:endParaRPr lang="fr-FR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P</a:t>
            </a:r>
            <a:r>
              <a:rPr lang="fr-FR" dirty="0" smtClean="0"/>
              <a:t>rédominance féminine: </a:t>
            </a:r>
            <a:r>
              <a:rPr lang="fr-FR" b="1" dirty="0" smtClean="0"/>
              <a:t>63,09%.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z="2800" b="1" smtClean="0"/>
              <a:t>10</a:t>
            </a:fld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160418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471087" y="3645024"/>
            <a:ext cx="748985" cy="105841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2843807" y="3044619"/>
            <a:ext cx="576065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b="1" dirty="0" smtClean="0"/>
              <a:t>RESULTATS 2/7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/>
              <a:t>Fréquence:</a:t>
            </a:r>
            <a:r>
              <a:rPr lang="fr-FR" dirty="0" smtClean="0"/>
              <a:t> </a:t>
            </a:r>
            <a:r>
              <a:rPr lang="fr-FR" dirty="0"/>
              <a:t>chez les femmes </a:t>
            </a:r>
            <a:r>
              <a:rPr lang="fr-FR" b="1" dirty="0"/>
              <a:t>jeunes</a:t>
            </a:r>
          </a:p>
          <a:p>
            <a:pPr marL="0" indent="0">
              <a:buNone/>
            </a:pPr>
            <a:r>
              <a:rPr lang="fr-FR" dirty="0"/>
              <a:t>                     </a:t>
            </a:r>
            <a:r>
              <a:rPr lang="fr-FR" dirty="0" smtClean="0"/>
              <a:t>chez </a:t>
            </a:r>
            <a:r>
              <a:rPr lang="fr-FR" dirty="0"/>
              <a:t>les hommes </a:t>
            </a:r>
            <a:r>
              <a:rPr lang="fr-FR" b="1" dirty="0" smtClean="0"/>
              <a:t>adultes</a:t>
            </a:r>
          </a:p>
          <a:p>
            <a:pPr marL="0" indent="0">
              <a:buNone/>
            </a:pPr>
            <a:endParaRPr lang="fr-FR" b="1" dirty="0" smtClean="0"/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788062"/>
              </p:ext>
            </p:extLst>
          </p:nvPr>
        </p:nvGraphicFramePr>
        <p:xfrm>
          <a:off x="899592" y="2852936"/>
          <a:ext cx="7488831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7503"/>
                <a:gridCol w="1384825"/>
                <a:gridCol w="2088232"/>
                <a:gridCol w="2448271"/>
              </a:tblGrid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TRANCHE</a:t>
                      </a:r>
                      <a:r>
                        <a:rPr lang="fr-FR" b="1" baseline="0" dirty="0" smtClean="0"/>
                        <a:t> 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FEMININ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MASCULIN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15-24 ans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0070C0"/>
                          </a:solidFill>
                        </a:rPr>
                        <a:t>8</a:t>
                      </a:r>
                      <a:endParaRPr lang="fr-FR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25-34 ans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0070C0"/>
                          </a:solidFill>
                        </a:rPr>
                        <a:t>18</a:t>
                      </a:r>
                      <a:endParaRPr lang="fr-FR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0070C0"/>
                          </a:solidFill>
                        </a:rPr>
                        <a:t>11</a:t>
                      </a:r>
                      <a:endParaRPr lang="fr-FR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29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35-44 ans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0070C0"/>
                          </a:solidFill>
                        </a:rPr>
                        <a:t>10</a:t>
                      </a:r>
                      <a:endParaRPr lang="fr-FR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17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45-54 ans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0070C0"/>
                          </a:solidFill>
                        </a:rPr>
                        <a:t>11</a:t>
                      </a:r>
                      <a:endParaRPr lang="fr-FR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17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55-64 ans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65 ans et +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43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41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84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z="2800" b="1" smtClean="0"/>
              <a:t>11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359297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4886494" y="3933056"/>
            <a:ext cx="914400" cy="1296144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6804248" y="3356992"/>
            <a:ext cx="914400" cy="72008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b="1" dirty="0" smtClean="0"/>
              <a:t>RESULTATS 3/7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/>
              <a:t>Profession </a:t>
            </a:r>
          </a:p>
        </p:txBody>
      </p:sp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1245801126"/>
              </p:ext>
            </p:extLst>
          </p:nvPr>
        </p:nvGraphicFramePr>
        <p:xfrm>
          <a:off x="1331640" y="2276872"/>
          <a:ext cx="648072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z="2800" b="1" smtClean="0"/>
              <a:t>12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187718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5652120" y="4321896"/>
            <a:ext cx="914400" cy="64807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923928" y="2434752"/>
            <a:ext cx="1224136" cy="6216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2339752" y="2206152"/>
            <a:ext cx="1224135" cy="4572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fr-FR" b="1" dirty="0"/>
              <a:t>RESULTATS 4/7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/>
              <a:t>CONSULTATIONS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mtClean="0"/>
              <a:t>13</a:t>
            </a:fld>
            <a:endParaRPr lang="fr-FR"/>
          </a:p>
        </p:txBody>
      </p:sp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2463810338"/>
              </p:ext>
            </p:extLst>
          </p:nvPr>
        </p:nvGraphicFramePr>
        <p:xfrm>
          <a:off x="1691680" y="2276872"/>
          <a:ext cx="576064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598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/>
          <p:cNvSpPr/>
          <p:nvPr/>
        </p:nvSpPr>
        <p:spPr>
          <a:xfrm>
            <a:off x="4224699" y="3501008"/>
            <a:ext cx="914400" cy="1103693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5745832" y="4509120"/>
            <a:ext cx="914400" cy="576064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b="1" dirty="0" smtClean="0"/>
              <a:t>RESULTATS 5/7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b="1" dirty="0" smtClean="0"/>
              <a:t>FACTEURS ASSOCIES</a:t>
            </a:r>
          </a:p>
          <a:p>
            <a:endParaRPr lang="fr-FR" dirty="0"/>
          </a:p>
        </p:txBody>
      </p:sp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2915958781"/>
              </p:ext>
            </p:extLst>
          </p:nvPr>
        </p:nvGraphicFramePr>
        <p:xfrm>
          <a:off x="1259632" y="2420888"/>
          <a:ext cx="6744072" cy="3328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z="2800" b="1" smtClean="0"/>
              <a:t>14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243198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allélogramme 5"/>
          <p:cNvSpPr/>
          <p:nvPr/>
        </p:nvSpPr>
        <p:spPr>
          <a:xfrm>
            <a:off x="2195736" y="2204864"/>
            <a:ext cx="2376264" cy="936104"/>
          </a:xfrm>
          <a:prstGeom prst="parallelogram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4572000" y="5157192"/>
            <a:ext cx="1634480" cy="64807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b="1" dirty="0" smtClean="0"/>
              <a:t>RESULTATS 6/7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b="1" dirty="0" smtClean="0"/>
              <a:t>ÉLECTROCARDIOGRAPHIE</a:t>
            </a:r>
            <a:r>
              <a:rPr lang="fr-FR" b="1" dirty="0" smtClean="0"/>
              <a:t> </a:t>
            </a:r>
          </a:p>
          <a:p>
            <a:endParaRPr lang="fr-FR" dirty="0"/>
          </a:p>
        </p:txBody>
      </p:sp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4291809261"/>
              </p:ext>
            </p:extLst>
          </p:nvPr>
        </p:nvGraphicFramePr>
        <p:xfrm>
          <a:off x="1763688" y="2060848"/>
          <a:ext cx="645604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z="2800" b="1" smtClean="0"/>
              <a:t>15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255425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980922" y="5696644"/>
            <a:ext cx="1111357" cy="4572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267744" y="5648672"/>
            <a:ext cx="2282552" cy="4572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b="1" dirty="0" smtClean="0"/>
              <a:t>RESULTATS 7/7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b="1" dirty="0" smtClean="0"/>
              <a:t>ÉCHOCARDIOGRAPHIE DOPPLER  </a:t>
            </a:r>
          </a:p>
          <a:p>
            <a:endParaRPr lang="fr-FR" dirty="0"/>
          </a:p>
        </p:txBody>
      </p:sp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1726094136"/>
              </p:ext>
            </p:extLst>
          </p:nvPr>
        </p:nvGraphicFramePr>
        <p:xfrm>
          <a:off x="1979712" y="2276872"/>
          <a:ext cx="590465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z="2800" b="1" smtClean="0"/>
              <a:t>16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38227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fr-FR" b="1" dirty="0" smtClean="0"/>
              <a:t>COMMENTAIRES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Profil épidémiologique en consultation cardiologique ne diffère pas de celui retrouvé en consultation gastroentérologique.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ECG a permis de poser le diagnostic de </a:t>
            </a:r>
            <a:r>
              <a:rPr lang="fr-FR" b="1" dirty="0" smtClean="0"/>
              <a:t>SCA-ST+.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err="1" smtClean="0"/>
              <a:t>Écho-cardiographie</a:t>
            </a:r>
            <a:r>
              <a:rPr lang="fr-FR" dirty="0" smtClean="0"/>
              <a:t> doppler le diagnostic de </a:t>
            </a:r>
            <a:r>
              <a:rPr lang="fr-FR" b="1" dirty="0" smtClean="0"/>
              <a:t>péricardite aiguë. 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z="2400" b="1" smtClean="0"/>
              <a:t>17</a:t>
            </a:fld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735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b="1" dirty="0" smtClean="0"/>
              <a:t>CONCLUSION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dirty="0" smtClean="0"/>
              <a:t>Motif </a:t>
            </a:r>
            <a:r>
              <a:rPr lang="fr-FR" dirty="0"/>
              <a:t>fréquent </a:t>
            </a:r>
            <a:r>
              <a:rPr lang="fr-FR" dirty="0" smtClean="0"/>
              <a:t>de</a:t>
            </a:r>
            <a:r>
              <a:rPr lang="fr-FR" dirty="0" smtClean="0"/>
              <a:t> </a:t>
            </a:r>
            <a:r>
              <a:rPr lang="fr-FR" dirty="0" smtClean="0"/>
              <a:t>consultation </a:t>
            </a:r>
            <a:r>
              <a:rPr lang="fr-FR" smtClean="0"/>
              <a:t>en médecine.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 </a:t>
            </a:r>
          </a:p>
          <a:p>
            <a:pPr marL="0" indent="0">
              <a:buNone/>
            </a:pPr>
            <a:r>
              <a:rPr lang="fr-FR" dirty="0" smtClean="0"/>
              <a:t>Fréquente </a:t>
            </a:r>
            <a:r>
              <a:rPr lang="fr-FR" dirty="0"/>
              <a:t>chez </a:t>
            </a:r>
            <a:r>
              <a:rPr lang="fr-FR" dirty="0" smtClean="0"/>
              <a:t>l’adulte jeune, l’étudiant et l’enseignant.</a:t>
            </a:r>
            <a:endParaRPr lang="fr-FR" dirty="0"/>
          </a:p>
          <a:p>
            <a:pPr marL="0" indent="0" algn="just">
              <a:buNone/>
            </a:pP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F</a:t>
            </a:r>
            <a:r>
              <a:rPr lang="fr-FR" dirty="0" smtClean="0"/>
              <a:t>réquemment réveillée par la faim et associée au stress, </a:t>
            </a:r>
            <a:r>
              <a:rPr lang="fr-FR" dirty="0"/>
              <a:t>elle peut révéler des maladies cardiaques graves comme </a:t>
            </a:r>
            <a:r>
              <a:rPr lang="fr-FR" b="1" dirty="0" smtClean="0"/>
              <a:t>infarctus </a:t>
            </a:r>
            <a:r>
              <a:rPr lang="fr-FR" b="1" dirty="0"/>
              <a:t>du </a:t>
            </a:r>
            <a:r>
              <a:rPr lang="fr-FR" b="1" dirty="0" smtClean="0"/>
              <a:t>myocarde, </a:t>
            </a:r>
            <a:r>
              <a:rPr lang="fr-FR" dirty="0" smtClean="0"/>
              <a:t> </a:t>
            </a:r>
            <a:r>
              <a:rPr lang="fr-FR" b="1" dirty="0" smtClean="0"/>
              <a:t>péricardite aiguë</a:t>
            </a:r>
            <a:r>
              <a:rPr lang="fr-FR" dirty="0" smtClean="0"/>
              <a:t>.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chemeClr val="tx2"/>
                </a:solidFill>
              </a:rPr>
              <a:t>Nous recommandons la réalisation systématique de l’ECG devant toute douleur épigastrique.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157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marL="0" indent="0" algn="ctr">
              <a:buNone/>
            </a:pPr>
            <a:r>
              <a:rPr lang="fr-FR" sz="5400" b="1" dirty="0" smtClean="0"/>
              <a:t>MERCI POUR VOTRE ATTENTION</a:t>
            </a:r>
            <a:endParaRPr lang="fr-FR" sz="54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6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b="1" dirty="0" smtClean="0"/>
              <a:t>PLAN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1. INTRODUCTION</a:t>
            </a:r>
          </a:p>
          <a:p>
            <a:pPr marL="514350" indent="-514350">
              <a:buAutoNum type="arabicPeriod"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2. OBJECTIFS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3. METHODOLOGIE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4. </a:t>
            </a:r>
            <a:r>
              <a:rPr lang="fr-FR" b="1" dirty="0" smtClean="0"/>
              <a:t>RESULTATS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5. </a:t>
            </a:r>
            <a:r>
              <a:rPr lang="fr-FR" b="1" dirty="0" smtClean="0"/>
              <a:t>COMMENTAIRES</a:t>
            </a:r>
            <a:endParaRPr lang="fr-FR" b="1" dirty="0" smtClean="0"/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     CONCLUSION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z="2800" b="1" smtClean="0"/>
              <a:t>2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144634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 err="1" smtClean="0"/>
              <a:t>Épigastralgie</a:t>
            </a:r>
            <a:endParaRPr lang="fr-FR" b="1" dirty="0" smtClean="0"/>
          </a:p>
          <a:p>
            <a:pPr marL="0" indent="0">
              <a:buNone/>
            </a:pPr>
            <a:r>
              <a:rPr lang="fr-FR" dirty="0"/>
              <a:t>M</a:t>
            </a:r>
            <a:r>
              <a:rPr lang="fr-FR" dirty="0" smtClean="0"/>
              <a:t>otif fréquent de consultation gastro-entérologie</a:t>
            </a:r>
          </a:p>
          <a:p>
            <a:pPr marL="0" indent="0">
              <a:buNone/>
            </a:pPr>
            <a:r>
              <a:rPr lang="fr-FR" b="1" dirty="0" smtClean="0"/>
              <a:t>                              </a:t>
            </a:r>
            <a:endParaRPr lang="fr-FR" b="1" dirty="0"/>
          </a:p>
          <a:p>
            <a:pPr marL="0" indent="0">
              <a:buNone/>
            </a:pPr>
            <a:r>
              <a:rPr lang="fr-FR" sz="3600" dirty="0" smtClean="0">
                <a:latin typeface="Algerian" panose="04020705040A02060702" pitchFamily="82" charset="0"/>
              </a:rPr>
              <a:t>                                 </a:t>
            </a:r>
            <a:endParaRPr lang="fr-FR" sz="6600" b="1" dirty="0" smtClean="0"/>
          </a:p>
          <a:p>
            <a:endParaRPr lang="fr-FR" b="1" dirty="0"/>
          </a:p>
          <a:p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                                              </a:t>
            </a:r>
            <a:endParaRPr lang="fr-FR" dirty="0" smtClean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625" y="3212976"/>
            <a:ext cx="2381896" cy="2232248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z="2800" b="1" smtClean="0"/>
              <a:t>3</a:t>
            </a:fld>
            <a:endParaRPr lang="fr-FR" sz="2800" b="1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318069"/>
              </p:ext>
            </p:extLst>
          </p:nvPr>
        </p:nvGraphicFramePr>
        <p:xfrm>
          <a:off x="4716016" y="3861048"/>
          <a:ext cx="3696072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6072"/>
              </a:tblGrid>
              <a:tr h="12241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/>
                        <a:t>          origine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/>
                        <a:t>        digestive  ?</a:t>
                      </a:r>
                      <a:endParaRPr lang="fr-FR" sz="3200" dirty="0" smtClean="0"/>
                    </a:p>
                    <a:p>
                      <a:endParaRPr lang="fr-FR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241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b="1" dirty="0" smtClean="0"/>
              <a:t>OBJECTIF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Décrire:</a:t>
            </a:r>
          </a:p>
          <a:p>
            <a:pPr marL="0" indent="0">
              <a:buNone/>
            </a:pPr>
            <a:r>
              <a:rPr lang="fr-FR" dirty="0" smtClean="0"/>
              <a:t>               Profil épidémioclinique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              Douleur épigastrique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              Consultation </a:t>
            </a:r>
            <a:r>
              <a:rPr lang="fr-FR" dirty="0" smtClean="0"/>
              <a:t>externe cardiologique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z="2800" b="1" smtClean="0"/>
              <a:t>4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316428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b="1" dirty="0" smtClean="0"/>
              <a:t>METHODOLOGIE 1/5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Étude prospective et </a:t>
            </a:r>
            <a:r>
              <a:rPr lang="fr-FR" dirty="0" smtClean="0"/>
              <a:t>descriptive 1 année </a:t>
            </a:r>
            <a:r>
              <a:rPr lang="fr-FR" b="1" dirty="0" smtClean="0"/>
              <a:t>(2019)</a:t>
            </a:r>
          </a:p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  <a:p>
            <a:r>
              <a:rPr lang="fr-FR" dirty="0"/>
              <a:t>C</a:t>
            </a:r>
            <a:r>
              <a:rPr lang="fr-FR" dirty="0" smtClean="0"/>
              <a:t>linique </a:t>
            </a:r>
            <a:r>
              <a:rPr lang="fr-FR" dirty="0"/>
              <a:t>La </a:t>
            </a:r>
            <a:r>
              <a:rPr lang="fr-FR" dirty="0" smtClean="0"/>
              <a:t>Rosette de Bamako</a:t>
            </a:r>
          </a:p>
          <a:p>
            <a:endParaRPr lang="fr-FR" dirty="0" smtClean="0"/>
          </a:p>
          <a:p>
            <a:r>
              <a:rPr lang="fr-FR" dirty="0" smtClean="0"/>
              <a:t>Structure </a:t>
            </a:r>
            <a:r>
              <a:rPr lang="fr-FR" dirty="0"/>
              <a:t>privée spécialisée </a:t>
            </a:r>
            <a:r>
              <a:rPr lang="fr-FR" dirty="0" smtClean="0"/>
              <a:t>imagerie médicale 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/>
              <a:t>C</a:t>
            </a:r>
            <a:r>
              <a:rPr lang="fr-FR" dirty="0" smtClean="0"/>
              <a:t>onsultations </a:t>
            </a:r>
            <a:r>
              <a:rPr lang="fr-FR" dirty="0"/>
              <a:t>gastroentérologique et cardiologique.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z="2800" b="1" smtClean="0"/>
              <a:t>5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367175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b="1" dirty="0" smtClean="0"/>
              <a:t>METHODOLOGIE 2/5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Inclus patients </a:t>
            </a:r>
            <a:r>
              <a:rPr lang="fr-FR" dirty="0"/>
              <a:t>des deux sexes </a:t>
            </a:r>
            <a:endParaRPr lang="fr-FR" dirty="0" smtClean="0"/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Âgés </a:t>
            </a:r>
            <a:r>
              <a:rPr lang="fr-FR" b="1" dirty="0" smtClean="0"/>
              <a:t>≥ 15ans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Consultation cardiologique </a:t>
            </a:r>
            <a:r>
              <a:rPr lang="fr-FR" dirty="0"/>
              <a:t>douleur épigastrique 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dirty="0"/>
              <a:t>F</a:t>
            </a:r>
            <a:r>
              <a:rPr lang="fr-FR" b="1" dirty="0" smtClean="0"/>
              <a:t>ibroscopie </a:t>
            </a:r>
            <a:r>
              <a:rPr lang="fr-FR" b="1" dirty="0"/>
              <a:t>digestive haute était normale.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z="2800" b="1" smtClean="0"/>
              <a:t>6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404623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b="1" dirty="0" smtClean="0"/>
              <a:t>METHODOLOGIE 3/5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D</a:t>
            </a:r>
            <a:r>
              <a:rPr lang="fr-FR" dirty="0" smtClean="0"/>
              <a:t>onnées </a:t>
            </a:r>
            <a:r>
              <a:rPr lang="fr-FR" dirty="0"/>
              <a:t>épidémiologiques et </a:t>
            </a:r>
            <a:r>
              <a:rPr lang="fr-FR" dirty="0" smtClean="0"/>
              <a:t>cliniques </a:t>
            </a:r>
            <a:r>
              <a:rPr lang="fr-FR" dirty="0"/>
              <a:t>recueillies </a:t>
            </a:r>
            <a:r>
              <a:rPr lang="fr-FR" dirty="0" smtClean="0"/>
              <a:t>sur </a:t>
            </a:r>
            <a:r>
              <a:rPr lang="fr-FR" dirty="0"/>
              <a:t>fiche d’enquête individuelle. 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Tracés électrocardiographiques ont été réalisés sur un </a:t>
            </a:r>
            <a:r>
              <a:rPr lang="fr-FR" b="1" dirty="0"/>
              <a:t>é</a:t>
            </a:r>
            <a:r>
              <a:rPr lang="fr-FR" b="1" dirty="0" smtClean="0"/>
              <a:t>lectrocardiographe 12 pistes marque</a:t>
            </a:r>
            <a:r>
              <a:rPr lang="fr-FR" dirty="0" smtClean="0"/>
              <a:t> </a:t>
            </a:r>
            <a:r>
              <a:rPr lang="fr-FR" b="1" dirty="0" smtClean="0"/>
              <a:t>ASPEL</a:t>
            </a:r>
            <a:r>
              <a:rPr lang="fr-FR" dirty="0" smtClean="0"/>
              <a:t>.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z="2800" b="1" smtClean="0"/>
              <a:t>7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3572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b="1" dirty="0" smtClean="0"/>
              <a:t>METHODOLOGIE 4/5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3000" dirty="0">
                <a:latin typeface="Arial" panose="020B0604020202020204" pitchFamily="34" charset="0"/>
                <a:cs typeface="Arial" panose="020B0604020202020204" pitchFamily="34" charset="0"/>
              </a:rPr>
              <a:t>Examens écho-cardiographiques  </a:t>
            </a:r>
          </a:p>
          <a:p>
            <a:endParaRPr lang="fr-F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Échocardiographe</a:t>
            </a:r>
            <a:r>
              <a:rPr lang="fr-F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Doppler</a:t>
            </a:r>
            <a:endParaRPr lang="fr-F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3000" b="1" dirty="0">
                <a:latin typeface="Arial" panose="020B0604020202020204" pitchFamily="34" charset="0"/>
                <a:cs typeface="Arial" panose="020B0604020202020204" pitchFamily="34" charset="0"/>
              </a:rPr>
              <a:t>KONTRON</a:t>
            </a:r>
            <a:r>
              <a:rPr lang="fr-FR" sz="3000" dirty="0">
                <a:latin typeface="Arial" panose="020B0604020202020204" pitchFamily="34" charset="0"/>
                <a:cs typeface="Arial" panose="020B0604020202020204" pitchFamily="34" charset="0"/>
              </a:rPr>
              <a:t> IMAGIC SIGMA 5000 </a:t>
            </a:r>
          </a:p>
          <a:p>
            <a:pPr marL="0" indent="0">
              <a:buNone/>
            </a:pPr>
            <a:endParaRPr lang="fr-F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3000" dirty="0">
                <a:latin typeface="Arial" panose="020B0604020202020204" pitchFamily="34" charset="0"/>
                <a:cs typeface="Arial" panose="020B0604020202020204" pitchFamily="34" charset="0"/>
              </a:rPr>
              <a:t>Sonde </a:t>
            </a:r>
            <a:r>
              <a:rPr lang="fr-F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cardio-adulte </a:t>
            </a:r>
            <a:endParaRPr lang="fr-F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556792"/>
            <a:ext cx="2561455" cy="4536504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z="2800" b="1" smtClean="0"/>
              <a:t>8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328545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b="1" dirty="0" smtClean="0"/>
              <a:t>METHODOLOGIE 5/5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Tracés ECG et </a:t>
            </a:r>
            <a:r>
              <a:rPr lang="fr-FR" dirty="0"/>
              <a:t>examens </a:t>
            </a:r>
            <a:r>
              <a:rPr lang="fr-FR" dirty="0" smtClean="0"/>
              <a:t>écho-cardiographiques réalisés et </a:t>
            </a:r>
            <a:r>
              <a:rPr lang="fr-FR" dirty="0"/>
              <a:t>interprétés par un collège de cardiologues. 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/>
              <a:t>D</a:t>
            </a:r>
            <a:r>
              <a:rPr lang="fr-FR" dirty="0" smtClean="0"/>
              <a:t>onnées analysées</a:t>
            </a:r>
          </a:p>
          <a:p>
            <a:pPr marL="0" indent="0">
              <a:buNone/>
            </a:pPr>
            <a:r>
              <a:rPr lang="fr-FR" dirty="0"/>
              <a:t>O</a:t>
            </a:r>
            <a:r>
              <a:rPr lang="fr-FR" dirty="0" smtClean="0"/>
              <a:t>util </a:t>
            </a:r>
            <a:r>
              <a:rPr lang="fr-FR" dirty="0"/>
              <a:t>informatique.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556306"/>
            <a:ext cx="4464496" cy="3464981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5D5F0-F9C2-45BC-AFFD-C47D94660BD4}" type="slidenum">
              <a:rPr lang="fr-FR" sz="2800" b="1" smtClean="0"/>
              <a:t>9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2499945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632</Words>
  <Application>Microsoft Office PowerPoint</Application>
  <PresentationFormat>Affichage à l'écran (4:3)</PresentationFormat>
  <Paragraphs>195</Paragraphs>
  <Slides>19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 Épidémiologie des douleurs épigastriques en consultation cardiologique à la clinique d’imagerie la Rosette de Bamako </vt:lpstr>
      <vt:lpstr>PLAN</vt:lpstr>
      <vt:lpstr>INTRODUCTION</vt:lpstr>
      <vt:lpstr>OBJECTIF</vt:lpstr>
      <vt:lpstr>METHODOLOGIE 1/5</vt:lpstr>
      <vt:lpstr>METHODOLOGIE 2/5</vt:lpstr>
      <vt:lpstr>METHODOLOGIE 3/5</vt:lpstr>
      <vt:lpstr>METHODOLOGIE 4/5</vt:lpstr>
      <vt:lpstr>METHODOLOGIE 5/5</vt:lpstr>
      <vt:lpstr>RESULTATS 1/7</vt:lpstr>
      <vt:lpstr>RESULTATS 2/7</vt:lpstr>
      <vt:lpstr>RESULTATS 3/7</vt:lpstr>
      <vt:lpstr>RESULTATS 4/7</vt:lpstr>
      <vt:lpstr>RESULTATS 5/7</vt:lpstr>
      <vt:lpstr>RESULTATS 6/7</vt:lpstr>
      <vt:lpstr>RESULTATS 7/7</vt:lpstr>
      <vt:lpstr>COMMENTAIRES</vt:lpstr>
      <vt:lpstr>CONCLUSION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Épidémiologie des douleurs épigastriques en consultation cardiologique à la clinique d’imagerie la rosette de Bamako</dc:title>
  <dc:creator>hp</dc:creator>
  <cp:lastModifiedBy>hp</cp:lastModifiedBy>
  <cp:revision>86</cp:revision>
  <dcterms:created xsi:type="dcterms:W3CDTF">2021-10-15T00:29:31Z</dcterms:created>
  <dcterms:modified xsi:type="dcterms:W3CDTF">2021-10-28T21:08:15Z</dcterms:modified>
</cp:coreProperties>
</file>